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57" r:id="rId4"/>
    <p:sldId id="267" r:id="rId5"/>
    <p:sldId id="258" r:id="rId6"/>
    <p:sldId id="274" r:id="rId7"/>
    <p:sldId id="275" r:id="rId8"/>
    <p:sldId id="269" r:id="rId9"/>
    <p:sldId id="271" r:id="rId10"/>
    <p:sldId id="280" r:id="rId11"/>
    <p:sldId id="276" r:id="rId12"/>
    <p:sldId id="279" r:id="rId13"/>
    <p:sldId id="273" r:id="rId14"/>
    <p:sldId id="285" r:id="rId15"/>
    <p:sldId id="286" r:id="rId16"/>
    <p:sldId id="293" r:id="rId17"/>
    <p:sldId id="290" r:id="rId18"/>
    <p:sldId id="291" r:id="rId19"/>
    <p:sldId id="294" r:id="rId20"/>
    <p:sldId id="29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7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94737" autoAdjust="0"/>
  </p:normalViewPr>
  <p:slideViewPr>
    <p:cSldViewPr>
      <p:cViewPr>
        <p:scale>
          <a:sx n="75" d="100"/>
          <a:sy n="75" d="100"/>
        </p:scale>
        <p:origin x="477" y="48"/>
      </p:cViewPr>
      <p:guideLst>
        <p:guide orient="horz" pos="324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CF666-183F-4ACA-9A1C-72729177F4B4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3B1B4-3077-4C49-B64C-AE63769C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4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3B1B4-3077-4C49-B64C-AE63769C90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4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3B1B4-3077-4C49-B64C-AE63769C90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74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9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63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3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35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3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5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17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6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A1F55-15F5-47AE-A15F-34889415190C}" type="datetimeFigureOut">
              <a:rPr lang="ko-KR" altLang="en-US" smtClean="0"/>
              <a:t>2017-08-26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FC0CB-AF95-4BF0-A0A1-A6D157A40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71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12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2.png"/><Relationship Id="rId5" Type="http://schemas.microsoft.com/office/2007/relationships/hdphoto" Target="../media/hdphoto2.wdp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microsoft.com/office/2007/relationships/hdphoto" Target="../media/hdphoto3.wdp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/>
          <p:cNvSpPr/>
          <p:nvPr/>
        </p:nvSpPr>
        <p:spPr>
          <a:xfrm>
            <a:off x="2071171" y="1628800"/>
            <a:ext cx="4805085" cy="914400"/>
          </a:xfrm>
          <a:prstGeom prst="bracketPair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4400" b="1" smtClean="0">
                <a:latin typeface="+mj-ea"/>
                <a:ea typeface="+mj-ea"/>
              </a:rPr>
              <a:t>처음 처럼</a:t>
            </a:r>
            <a:endParaRPr lang="ko-KR" altLang="en-US" sz="4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377">
            <a:off x="3996796" y="3453768"/>
            <a:ext cx="359798" cy="105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498">
            <a:off x="4674359" y="3838436"/>
            <a:ext cx="249828" cy="45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92884" y="5672281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2017. 08.26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435778" y="67202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5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13" name="타원 12"/>
          <p:cNvSpPr/>
          <p:nvPr/>
        </p:nvSpPr>
        <p:spPr>
          <a:xfrm>
            <a:off x="2832168" y="2927744"/>
            <a:ext cx="2874960" cy="28749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149858" y="2807954"/>
            <a:ext cx="239580" cy="239580"/>
          </a:xfrm>
          <a:prstGeom prst="ellipse">
            <a:avLst/>
          </a:prstGeom>
          <a:solidFill>
            <a:srgbClr val="272123"/>
          </a:solidFill>
          <a:ln w="508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53489" y="4876836"/>
            <a:ext cx="239580" cy="239580"/>
          </a:xfrm>
          <a:prstGeom prst="ellipse">
            <a:avLst/>
          </a:prstGeom>
          <a:solidFill>
            <a:srgbClr val="272123"/>
          </a:solidFill>
          <a:ln w="508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05174" y="4876836"/>
            <a:ext cx="239580" cy="23958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5536" y="4725486"/>
            <a:ext cx="2793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02060"/>
                </a:solidFill>
                <a:latin typeface="+mj-ea"/>
                <a:ea typeface="+mj-ea"/>
              </a:rPr>
              <a:t>불안감이 </a:t>
            </a:r>
            <a:endParaRPr lang="en-US" altLang="ko-KR" sz="3200" b="1" dirty="0" smtClean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b="1" dirty="0" smtClean="0">
                <a:solidFill>
                  <a:srgbClr val="002060"/>
                </a:solidFill>
                <a:latin typeface="+mj-ea"/>
                <a:ea typeface="+mj-ea"/>
              </a:rPr>
              <a:t>없는 여성</a:t>
            </a:r>
            <a:endParaRPr lang="en-US" altLang="ko-KR" sz="3200" b="1" dirty="0" smtClean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52120" y="4728046"/>
            <a:ext cx="2349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불안감이 </a:t>
            </a:r>
            <a:endParaRPr lang="en-US" altLang="ko-KR" sz="3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있</a:t>
            </a:r>
            <a:r>
              <a:rPr lang="ko-KR" altLang="en-US" sz="3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는</a:t>
            </a:r>
            <a:r>
              <a:rPr lang="ko-KR" altLang="en-US" sz="3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 여성</a:t>
            </a:r>
            <a:endParaRPr lang="en-US" altLang="ko-KR" sz="3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01922" y="2060848"/>
            <a:ext cx="2406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j-ea"/>
                <a:ea typeface="+mj-ea"/>
              </a:rPr>
              <a:t>자연스러움</a:t>
            </a:r>
            <a:endParaRPr lang="en-US" altLang="ko-KR" sz="3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+mj-ea"/>
              <a:ea typeface="+mj-ea"/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172" y="1340767"/>
            <a:ext cx="257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목표 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8443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251937"/>
            <a:ext cx="2675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변형과 조합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3491" y="1340768"/>
            <a:ext cx="317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스테인리스 얼음</a:t>
            </a:r>
            <a:endParaRPr lang="en-US" altLang="ko-KR" sz="3200" b="1" dirty="0" smtClean="0"/>
          </a:p>
        </p:txBody>
      </p:sp>
      <p:sp>
        <p:nvSpPr>
          <p:cNvPr id="27" name="갈매기형 수장 26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4513446" cy="437964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44008" y="2386405"/>
            <a:ext cx="0" cy="42325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608" y="2348880"/>
            <a:ext cx="4308888" cy="43076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88238" y="1357245"/>
            <a:ext cx="3587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/>
              <a:t>+ </a:t>
            </a:r>
            <a:r>
              <a:rPr lang="ko-KR" altLang="en-US" sz="3200" b="1" smtClean="0"/>
              <a:t>약물감지시트 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5917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52172" y="1340767"/>
            <a:ext cx="257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세이프 큐브 </a:t>
            </a:r>
            <a:endParaRPr lang="en-US" altLang="ko-KR" sz="3200" b="1" dirty="0" smtClean="0"/>
          </a:p>
        </p:txBody>
      </p:sp>
      <p:sp>
        <p:nvSpPr>
          <p:cNvPr id="27" name="갈매기형 수장 26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04" y="2265457"/>
            <a:ext cx="2036052" cy="20276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76" y="2193449"/>
            <a:ext cx="2036052" cy="2027639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43236"/>
            <a:ext cx="634304" cy="61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갈매기형 수장 19"/>
          <p:cNvSpPr/>
          <p:nvPr/>
        </p:nvSpPr>
        <p:spPr>
          <a:xfrm>
            <a:off x="4244750" y="2944367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갈매기형 수장 20"/>
          <p:cNvSpPr/>
          <p:nvPr/>
        </p:nvSpPr>
        <p:spPr>
          <a:xfrm>
            <a:off x="4097099" y="2944367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7760">
            <a:off x="4028821" y="2087765"/>
            <a:ext cx="520661" cy="676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87" y="4591628"/>
            <a:ext cx="2149740" cy="2149740"/>
          </a:xfrm>
          <a:prstGeom prst="rect">
            <a:avLst/>
          </a:prstGeom>
        </p:spPr>
      </p:pic>
      <p:sp>
        <p:nvSpPr>
          <p:cNvPr id="14" name="갈매기형 수장 13"/>
          <p:cNvSpPr/>
          <p:nvPr/>
        </p:nvSpPr>
        <p:spPr>
          <a:xfrm>
            <a:off x="4244750" y="5646323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4097099" y="5646323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7760">
            <a:off x="4028821" y="4785273"/>
            <a:ext cx="520661" cy="6768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66" y="4556875"/>
            <a:ext cx="2149740" cy="214974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6823542" y="4556149"/>
            <a:ext cx="196730" cy="1967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807264" y="1340766"/>
            <a:ext cx="2681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세이프 스틱 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4962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50254" y="2348880"/>
            <a:ext cx="2830833" cy="242208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31840" y="2348880"/>
            <a:ext cx="2830833" cy="242208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9512" y="2348880"/>
            <a:ext cx="2830833" cy="242208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3388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Prototyping</a:t>
            </a:r>
            <a:endParaRPr lang="ko-KR" altLang="en-US" sz="4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348880"/>
            <a:ext cx="2814858" cy="24194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0" y="2348880"/>
            <a:ext cx="2839235" cy="24245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20" y="2351293"/>
            <a:ext cx="2830702" cy="2422089"/>
          </a:xfrm>
          <a:prstGeom prst="rect">
            <a:avLst/>
          </a:prstGeom>
        </p:spPr>
      </p:pic>
      <p:sp>
        <p:nvSpPr>
          <p:cNvPr id="11" name="갈매기형 수장 10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9552" y="1340768"/>
            <a:ext cx="2494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Low-fidelity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614219" y="5317322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세이프 큐브 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31064" y="537321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내부도 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516216" y="5415607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세이프 스틱 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0938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1403647" y="2105661"/>
            <a:ext cx="2523325" cy="216024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03648" y="4509119"/>
            <a:ext cx="2523325" cy="216024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42242" y="4497639"/>
            <a:ext cx="2523325" cy="216024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64" y="2123215"/>
            <a:ext cx="2524509" cy="214268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323442" y="2100396"/>
            <a:ext cx="2560926" cy="216550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3388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Prototyping</a:t>
            </a:r>
            <a:endParaRPr lang="ko-KR" altLang="en-US" sz="4400" b="1" dirty="0"/>
          </a:p>
        </p:txBody>
      </p:sp>
      <p:sp>
        <p:nvSpPr>
          <p:cNvPr id="11" name="갈매기형 수장 10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9552" y="1340768"/>
            <a:ext cx="955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Test</a:t>
            </a:r>
            <a:endParaRPr lang="ko-KR" altLang="en-US" sz="32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43" y="2123216"/>
            <a:ext cx="2560925" cy="214268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55576" y="3068960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755576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갈매기형 수장 20"/>
          <p:cNvSpPr/>
          <p:nvPr/>
        </p:nvSpPr>
        <p:spPr>
          <a:xfrm>
            <a:off x="4561938" y="2938201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4417922" y="2938201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67760">
            <a:off x="4367713" y="2159773"/>
            <a:ext cx="520661" cy="6768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463" y="4509121"/>
            <a:ext cx="2524509" cy="21487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0" y="4509121"/>
            <a:ext cx="2505708" cy="2148760"/>
          </a:xfrm>
          <a:prstGeom prst="rect">
            <a:avLst/>
          </a:prstGeom>
        </p:spPr>
      </p:pic>
      <p:sp>
        <p:nvSpPr>
          <p:cNvPr id="32" name="갈매기형 수장 31"/>
          <p:cNvSpPr/>
          <p:nvPr/>
        </p:nvSpPr>
        <p:spPr>
          <a:xfrm>
            <a:off x="4559694" y="5314465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4415678" y="5314465"/>
            <a:ext cx="226086" cy="484633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67760">
            <a:off x="4365469" y="4536037"/>
            <a:ext cx="520661" cy="6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43184" y="3260276"/>
            <a:ext cx="1898393" cy="1532270"/>
            <a:chOff x="7774285" y="3924640"/>
            <a:chExt cx="2501037" cy="2156067"/>
          </a:xfrm>
        </p:grpSpPr>
        <p:sp>
          <p:nvSpPr>
            <p:cNvPr id="25" name="육각형 24">
              <a:extLst>
                <a:ext uri="{FF2B5EF4-FFF2-40B4-BE49-F238E27FC236}">
                  <a16:creationId xmlns:a16="http://schemas.microsoft.com/office/drawing/2014/main" id="{58011350-0D5A-4D0B-9CB8-D1E1AE82E202}"/>
                </a:ext>
              </a:extLst>
            </p:cNvPr>
            <p:cNvSpPr/>
            <p:nvPr/>
          </p:nvSpPr>
          <p:spPr>
            <a:xfrm>
              <a:off x="7774285" y="3924640"/>
              <a:ext cx="2501037" cy="2156067"/>
            </a:xfrm>
            <a:prstGeom prst="hexagon">
              <a:avLst/>
            </a:prstGeom>
            <a:solidFill>
              <a:srgbClr val="29A7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9" name="육각형 28">
              <a:extLst>
                <a:ext uri="{FF2B5EF4-FFF2-40B4-BE49-F238E27FC236}">
                  <a16:creationId xmlns:a16="http://schemas.microsoft.com/office/drawing/2014/main" id="{F330AB3C-C1AB-4EDB-A5B7-FDCF27419BDF}"/>
                </a:ext>
              </a:extLst>
            </p:cNvPr>
            <p:cNvSpPr/>
            <p:nvPr/>
          </p:nvSpPr>
          <p:spPr>
            <a:xfrm>
              <a:off x="7883939" y="4025669"/>
              <a:ext cx="2266648" cy="1954007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4048" y="4834627"/>
              <a:ext cx="846430" cy="973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367760">
              <a:off x="8756933" y="4133885"/>
              <a:ext cx="520661" cy="67686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4435" y="75682"/>
            <a:ext cx="4390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Business Model</a:t>
            </a:r>
            <a:endParaRPr lang="ko-KR" altLang="en-US" sz="44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4283968" y="2263034"/>
            <a:ext cx="2463338" cy="3437014"/>
            <a:chOff x="552171" y="1340767"/>
            <a:chExt cx="3106860" cy="511256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70532" y="1412776"/>
              <a:ext cx="3088499" cy="504056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2171" y="1340767"/>
              <a:ext cx="27463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smtClean="0"/>
                <a:t> </a:t>
              </a:r>
              <a:endParaRPr lang="en-US" altLang="ko-KR" sz="3200" b="1" dirty="0" smtClean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80" y="1836909"/>
              <a:ext cx="2788879" cy="4184379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1756844" y="1543141"/>
              <a:ext cx="689950" cy="10511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5576" y="2788935"/>
              <a:ext cx="2664296" cy="157616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707380" y="4941168"/>
              <a:ext cx="2788879" cy="420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88589" y="5099701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mtClean="0">
                <a:latin typeface="50"/>
              </a:rPr>
              <a:t>약물 안심존</a:t>
            </a:r>
            <a:endParaRPr lang="ko-KR" altLang="en-US" sz="2800" b="1" dirty="0">
              <a:latin typeface="5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1645" y="2420888"/>
            <a:ext cx="2876915" cy="119284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유흥업소 납품</a:t>
            </a:r>
            <a:r>
              <a:rPr lang="en-US" altLang="ko-KR" sz="2800" b="1" dirty="0" smtClean="0">
                <a:solidFill>
                  <a:schemeClr val="tx1"/>
                </a:solidFill>
              </a:rPr>
              <a:t/>
            </a:r>
            <a:br>
              <a:rPr lang="en-US" altLang="ko-KR" sz="2800" b="1" dirty="0" smtClean="0">
                <a:solidFill>
                  <a:schemeClr val="tx1"/>
                </a:solidFill>
              </a:rPr>
            </a:br>
            <a:r>
              <a:rPr lang="en-US" altLang="ko-KR" sz="2800" b="1" dirty="0" smtClean="0">
                <a:solidFill>
                  <a:schemeClr val="tx1"/>
                </a:solidFill>
              </a:rPr>
              <a:t>(B2B)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64019" y="4124341"/>
            <a:ext cx="2854541" cy="139289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</a:rPr>
              <a:t>드러그스토어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/>
            </a:r>
            <a:br>
              <a:rPr lang="en-US" altLang="ko-KR" sz="2800" b="1" dirty="0" smtClean="0">
                <a:solidFill>
                  <a:schemeClr val="tx1"/>
                </a:solidFill>
              </a:rPr>
            </a:br>
            <a:r>
              <a:rPr lang="en-US" altLang="ko-KR" sz="2800" b="1" dirty="0" smtClean="0">
                <a:solidFill>
                  <a:schemeClr val="tx1"/>
                </a:solidFill>
              </a:rPr>
              <a:t>(B2C)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4942532" y="1500546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4798516" y="1500546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9552" y="134575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mtClean="0"/>
              <a:t>영업</a:t>
            </a:r>
            <a:endParaRPr lang="ko-KR" altLang="en-US" sz="3200" b="1" dirty="0"/>
          </a:p>
        </p:txBody>
      </p:sp>
      <p:sp>
        <p:nvSpPr>
          <p:cNvPr id="37" name="직사각형 36"/>
          <p:cNvSpPr/>
          <p:nvPr/>
        </p:nvSpPr>
        <p:spPr>
          <a:xfrm>
            <a:off x="5380677" y="1394207"/>
            <a:ext cx="2188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mtClean="0"/>
              <a:t>Marketing</a:t>
            </a:r>
            <a:endParaRPr lang="ko-KR" altLang="en-US" sz="3200" b="1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3995936" y="1603612"/>
            <a:ext cx="0" cy="434566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0" y="5807795"/>
            <a:ext cx="489425" cy="48363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5244" y="5819118"/>
            <a:ext cx="469004" cy="49020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016" y="5828366"/>
            <a:ext cx="495016" cy="48095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0020" y="5790692"/>
            <a:ext cx="510172" cy="51862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0072" y="5805264"/>
            <a:ext cx="534273" cy="53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양쪽 모서리가 둥근 사각형 24"/>
          <p:cNvSpPr/>
          <p:nvPr/>
        </p:nvSpPr>
        <p:spPr>
          <a:xfrm>
            <a:off x="3897811" y="2276872"/>
            <a:ext cx="1348378" cy="3126860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563888" y="2564904"/>
            <a:ext cx="1963972" cy="19639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뺄셈 기호 3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713" y="551723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유흥 주점 수 </a:t>
            </a:r>
            <a:endParaRPr lang="ko-KR" alt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435" y="75682"/>
            <a:ext cx="2088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mtClean="0"/>
              <a:t>Market</a:t>
            </a:r>
            <a:endParaRPr lang="ko-KR" altLang="en-US" sz="4400" b="1" dirty="0"/>
          </a:p>
        </p:txBody>
      </p:sp>
      <p:sp>
        <p:nvSpPr>
          <p:cNvPr id="22" name="갈매기형 수장 21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9552" y="13407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/>
              <a:t>시장분석</a:t>
            </a:r>
            <a:endParaRPr lang="ko-KR" altLang="en-US" sz="3200" b="1" dirty="0"/>
          </a:p>
        </p:txBody>
      </p:sp>
      <p:sp>
        <p:nvSpPr>
          <p:cNvPr id="3" name="직사각형 2"/>
          <p:cNvSpPr/>
          <p:nvPr/>
        </p:nvSpPr>
        <p:spPr>
          <a:xfrm>
            <a:off x="3779912" y="6309320"/>
            <a:ext cx="19442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20</a:t>
            </a:r>
            <a:r>
              <a:rPr lang="ko-KR" altLang="en-US" sz="1100" b="1" smtClean="0"/>
              <a:t>대 여성 인식조사</a:t>
            </a:r>
            <a:endParaRPr lang="en-US" altLang="ko-KR" sz="1100" b="1" smtClean="0"/>
          </a:p>
          <a:p>
            <a:r>
              <a:rPr lang="en-US" altLang="ko-KR" sz="1100" b="1" smtClean="0"/>
              <a:t>(</a:t>
            </a:r>
            <a:r>
              <a:rPr lang="ko-KR" altLang="en-US" sz="1100" b="1" smtClean="0"/>
              <a:t>자체설문조사</a:t>
            </a:r>
            <a:r>
              <a:rPr lang="en-US" altLang="ko-KR" sz="1100" b="1" smtClean="0"/>
              <a:t>)87</a:t>
            </a:r>
            <a:r>
              <a:rPr lang="ko-KR" altLang="en-US" sz="1100" b="1" smtClean="0"/>
              <a:t>명</a:t>
            </a:r>
            <a:endParaRPr lang="en-US" altLang="ko-KR" sz="11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8" y="6237312"/>
            <a:ext cx="531610" cy="505124"/>
          </a:xfrm>
          <a:prstGeom prst="rect">
            <a:avLst/>
          </a:prstGeom>
        </p:spPr>
      </p:pic>
      <p:sp>
        <p:nvSpPr>
          <p:cNvPr id="19" name="양쪽 모서리가 둥근 사각형 18"/>
          <p:cNvSpPr/>
          <p:nvPr/>
        </p:nvSpPr>
        <p:spPr>
          <a:xfrm>
            <a:off x="888876" y="2276872"/>
            <a:ext cx="1348378" cy="3126860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b="1" smtClean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 smtClean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endParaRPr lang="en-US" altLang="ko-KR" sz="1700" b="1" smtClean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700" b="1" smtClean="0">
                <a:solidFill>
                  <a:schemeClr val="tx1"/>
                </a:solidFill>
                <a:latin typeface="+mj-lt"/>
                <a:ea typeface="나눔바른펜" panose="020B0503000000000000" pitchFamily="50" charset="-127"/>
              </a:rPr>
              <a:t>32,000</a:t>
            </a:r>
            <a:endParaRPr lang="ko-KR" altLang="en-US" sz="1700" b="1" dirty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132" l="0" r="98945">
                        <a14:foregroundMark x1="25949" y1="15870" x2="25949" y2="15870"/>
                        <a14:foregroundMark x1="55274" y1="68642" x2="55274" y2="68642"/>
                        <a14:foregroundMark x1="69198" y1="35946" x2="69198" y2="35946"/>
                        <a14:foregroundMark x1="82278" y1="48566" x2="82278" y2="48566"/>
                        <a14:foregroundMark x1="74473" y1="49904" x2="74473" y2="49904"/>
                        <a14:foregroundMark x1="52743" y1="25048" x2="52743" y2="25048"/>
                        <a14:foregroundMark x1="34388" y1="5545" x2="34388" y2="5545"/>
                        <a14:foregroundMark x1="22152" y1="33270" x2="22152" y2="33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07" y="3284984"/>
            <a:ext cx="828092" cy="913697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8" name="원형 17"/>
          <p:cNvSpPr/>
          <p:nvPr/>
        </p:nvSpPr>
        <p:spPr>
          <a:xfrm>
            <a:off x="3563888" y="2564904"/>
            <a:ext cx="1963972" cy="1963972"/>
          </a:xfrm>
          <a:prstGeom prst="pie">
            <a:avLst>
              <a:gd name="adj1" fmla="val 56141"/>
              <a:gd name="adj2" fmla="val 162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24"/>
          <p:cNvSpPr txBox="1"/>
          <p:nvPr/>
        </p:nvSpPr>
        <p:spPr>
          <a:xfrm>
            <a:off x="4283968" y="4223410"/>
            <a:ext cx="6719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74%</a:t>
            </a:r>
            <a:endParaRPr lang="ko-KR" altLang="en-US" sz="25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6906746" y="2276872"/>
            <a:ext cx="1348378" cy="3126860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chemeClr val="tx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90014" y="5445224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20</a:t>
            </a:r>
            <a:r>
              <a:rPr lang="ko-KR" altLang="en-US" sz="2400" b="1" dirty="0" smtClean="0"/>
              <a:t>대 여성의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ko-KR" altLang="en-US" sz="2400" b="1" dirty="0" smtClean="0"/>
              <a:t>헌팅 경험</a:t>
            </a:r>
            <a:endParaRPr lang="ko-KR" alt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630118" y="5631631"/>
            <a:ext cx="1832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mtClean="0"/>
              <a:t>국내 경쟁사</a:t>
            </a:r>
            <a:endParaRPr lang="ko-KR" altLang="en-US" sz="2400" b="1" dirty="0"/>
          </a:p>
        </p:txBody>
      </p:sp>
      <p:sp>
        <p:nvSpPr>
          <p:cNvPr id="27" name="직사각형 26"/>
          <p:cNvSpPr/>
          <p:nvPr/>
        </p:nvSpPr>
        <p:spPr>
          <a:xfrm>
            <a:off x="650604" y="6309320"/>
            <a:ext cx="24605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2011</a:t>
            </a:r>
            <a:r>
              <a:rPr lang="ko-KR" altLang="en-US" sz="1100" b="1" dirty="0"/>
              <a:t>년 경찰청이 발표한 </a:t>
            </a:r>
            <a:endParaRPr lang="en-US" altLang="ko-KR" sz="1100" b="1" dirty="0" smtClean="0"/>
          </a:p>
          <a:p>
            <a:r>
              <a:rPr lang="ko-KR" altLang="en-US" sz="1100" b="1" dirty="0" err="1" smtClean="0"/>
              <a:t>경찰백서의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/>
              <a:t>풍속영업소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현황</a:t>
            </a:r>
            <a:endParaRPr lang="ko-KR" altLang="en-US" sz="1100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76" r="100000">
                        <a14:foregroundMark x1="54130" y1="14194" x2="54130" y2="14194"/>
                        <a14:foregroundMark x1="54130" y1="45484" x2="54130" y2="45484"/>
                        <a14:foregroundMark x1="61687" y1="60753" x2="61687" y2="60753"/>
                        <a14:foregroundMark x1="60105" y1="6559" x2="60105" y2="6559"/>
                        <a14:foregroundMark x1="48155" y1="9892" x2="48155" y2="9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1959" y="3005430"/>
            <a:ext cx="611606" cy="9996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047" y="3068960"/>
            <a:ext cx="1203775" cy="12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2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748365"/>
            <a:ext cx="3333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팀장           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조은희 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팀원           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김세준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남동완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임규한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퍼실레이터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최선영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144" y="5445224"/>
            <a:ext cx="315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인큐베이팅</a:t>
            </a:r>
            <a:r>
              <a:rPr lang="ko-KR" altLang="en-US" sz="14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2</a:t>
            </a:r>
            <a:r>
              <a:rPr lang="ko-KR" altLang="en-US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기  </a:t>
            </a:r>
            <a:r>
              <a:rPr lang="en-US" altLang="ko-KR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|  </a:t>
            </a:r>
            <a:r>
              <a:rPr lang="ko-KR" altLang="en-US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처음처럼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71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4390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mtClean="0"/>
              <a:t>Business Model</a:t>
            </a:r>
            <a:endParaRPr lang="ko-KR" altLang="en-US" sz="44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9077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1520" y="12687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주요 파트너</a:t>
            </a:r>
            <a:endParaRPr lang="ko-KR" altLang="en-US" b="1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37079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5081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308304" y="1243572"/>
            <a:ext cx="0" cy="434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 flipV="1">
            <a:off x="0" y="5589240"/>
            <a:ext cx="9144000" cy="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95736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주요 활동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30324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가치 제안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812457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고객 관계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702729" y="12687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세분 고객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615033" y="558550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비용 구조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285729" y="558550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수익 구조</a:t>
            </a:r>
            <a:endParaRPr lang="ko-KR" altLang="en-US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907704" y="3212976"/>
            <a:ext cx="1800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08104" y="3212976"/>
            <a:ext cx="1800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30124" y="33804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주요 자원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812465" y="32827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유통 경로</a:t>
            </a:r>
            <a:endParaRPr lang="ko-KR" altLang="en-US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572000" y="5589240"/>
            <a:ext cx="0" cy="1268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27175" y="1692826"/>
            <a:ext cx="16514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&lt;B2B&gt;</a:t>
            </a:r>
          </a:p>
          <a:p>
            <a:pPr algn="ctr"/>
            <a:r>
              <a:rPr lang="ko-KR" altLang="en-US" dirty="0" smtClean="0"/>
              <a:t>유흥업소 업주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&lt;B2C&gt;</a:t>
            </a:r>
            <a:br>
              <a:rPr lang="en-US" altLang="ko-KR" dirty="0"/>
            </a:br>
            <a:r>
              <a:rPr lang="ko-KR" altLang="en-US" dirty="0" err="1"/>
              <a:t>유흥문화를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즐기는 </a:t>
            </a:r>
            <a:r>
              <a:rPr lang="ko-KR" altLang="en-US" dirty="0" smtClean="0"/>
              <a:t>여성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616306" y="1692826"/>
            <a:ext cx="1665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/>
              <a:t>SNS</a:t>
            </a:r>
            <a:r>
              <a:rPr lang="ko-KR" altLang="en-US" sz="1500" dirty="0" smtClean="0"/>
              <a:t>를 통한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제품 인지도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상승 및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안심</a:t>
            </a:r>
            <a:r>
              <a:rPr lang="en-US" altLang="ko-KR" sz="1500" dirty="0" smtClean="0"/>
              <a:t>Zone</a:t>
            </a:r>
            <a:br>
              <a:rPr lang="en-US" altLang="ko-KR" sz="1500" dirty="0" smtClean="0"/>
            </a:br>
            <a:r>
              <a:rPr lang="ko-KR" altLang="en-US" sz="1500" dirty="0" smtClean="0"/>
              <a:t>문화 확산을 통한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제휴 유도</a:t>
            </a:r>
            <a:endParaRPr lang="ko-KR" altLang="en-US" sz="1500" dirty="0"/>
          </a:p>
        </p:txBody>
      </p:sp>
      <p:sp>
        <p:nvSpPr>
          <p:cNvPr id="42" name="TextBox 41"/>
          <p:cNvSpPr txBox="1"/>
          <p:nvPr/>
        </p:nvSpPr>
        <p:spPr>
          <a:xfrm>
            <a:off x="3760673" y="1692826"/>
            <a:ext cx="17187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마음 놓고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유흥 문화를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즐길 수 있는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약물 인증된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안심</a:t>
            </a:r>
            <a:r>
              <a:rPr lang="en-US" altLang="ko-KR" dirty="0"/>
              <a:t>Zone </a:t>
            </a:r>
            <a:r>
              <a:rPr lang="ko-KR" altLang="en-US" dirty="0"/>
              <a:t>제공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본인도 모르게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노출되는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약물을 악용한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성범죄 예방</a:t>
            </a:r>
            <a:endParaRPr lang="en-US" altLang="ko-KR" dirty="0" smtClean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5" y="1692826"/>
            <a:ext cx="1248114" cy="73448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352028" y="1692826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디자인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생산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마케팅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영업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623376" y="369358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유흥업소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드러그스토어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022977" y="3798232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약물감지제품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안심</a:t>
            </a:r>
            <a:r>
              <a:rPr lang="en-US" altLang="ko-KR" dirty="0" smtClean="0"/>
              <a:t>Zone</a:t>
            </a:r>
            <a:br>
              <a:rPr lang="en-US" altLang="ko-KR" dirty="0" smtClean="0"/>
            </a:br>
            <a:r>
              <a:rPr lang="ko-KR" altLang="en-US" dirty="0" smtClean="0"/>
              <a:t>인증 시스템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384200" y="5950527"/>
            <a:ext cx="1651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생산비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영업비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안심존</a:t>
            </a:r>
            <a:r>
              <a:rPr lang="ko-KR" altLang="en-US" dirty="0" smtClean="0"/>
              <a:t> 관리비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911074" y="5959689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제품판매비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안심</a:t>
            </a:r>
            <a:r>
              <a:rPr lang="en-US" altLang="ko-KR" dirty="0" smtClean="0"/>
              <a:t>Zone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제휴비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" y="2707255"/>
            <a:ext cx="1799503" cy="6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56643" y="188640"/>
            <a:ext cx="62664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mtClean="0"/>
              <a:t>아이스큐브 </a:t>
            </a:r>
            <a:r>
              <a:rPr lang="en-US" altLang="ko-KR" sz="3200" b="1" smtClean="0"/>
              <a:t>- </a:t>
            </a:r>
            <a:r>
              <a:rPr lang="ko-KR" altLang="en-US" sz="3200" b="1" smtClean="0"/>
              <a:t>네이버 최저가 기준</a:t>
            </a:r>
            <a:endParaRPr lang="en-US" altLang="ko-KR" sz="3200" b="1" smtClean="0"/>
          </a:p>
          <a:p>
            <a:r>
              <a:rPr lang="en-US" altLang="ko-KR" sz="3200" b="1"/>
              <a:t> </a:t>
            </a:r>
            <a:r>
              <a:rPr lang="en-US" altLang="ko-KR" sz="3200" b="1" smtClean="0"/>
              <a:t>                   </a:t>
            </a:r>
            <a:r>
              <a:rPr lang="ko-KR" altLang="en-US" sz="3200" b="1" smtClean="0"/>
              <a:t> 개 당 약 </a:t>
            </a:r>
            <a:r>
              <a:rPr lang="en-US" altLang="ko-KR" sz="3200" b="1" smtClean="0"/>
              <a:t>380</a:t>
            </a:r>
            <a:r>
              <a:rPr lang="ko-KR" altLang="en-US" sz="3200" b="1" smtClean="0"/>
              <a:t>원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295931"/>
            <a:ext cx="5328592" cy="2573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2891805" cy="2239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18" y="1484784"/>
            <a:ext cx="4486250" cy="18722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6643" y="3789040"/>
            <a:ext cx="4166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mtClean="0"/>
              <a:t>약물감지 테스트 시트</a:t>
            </a:r>
            <a:endParaRPr lang="en-US" altLang="ko-KR" sz="3200" b="1" smtClean="0"/>
          </a:p>
        </p:txBody>
      </p:sp>
      <p:sp>
        <p:nvSpPr>
          <p:cNvPr id="10" name="직사각형 9"/>
          <p:cNvSpPr/>
          <p:nvPr/>
        </p:nvSpPr>
        <p:spPr>
          <a:xfrm>
            <a:off x="4523168" y="3789040"/>
            <a:ext cx="3429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mtClean="0"/>
              <a:t>- </a:t>
            </a:r>
            <a:r>
              <a:rPr lang="ko-KR" altLang="en-US" sz="3200" b="1" smtClean="0"/>
              <a:t>개 당 약 </a:t>
            </a:r>
            <a:r>
              <a:rPr lang="en-US" altLang="ko-KR" sz="3200" b="1"/>
              <a:t>450</a:t>
            </a:r>
            <a:r>
              <a:rPr lang="ko-KR" altLang="en-US" sz="3200" b="1"/>
              <a:t>원 </a:t>
            </a:r>
            <a:endParaRPr lang="ko-KR" altLang="en-US" sz="32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07" y="4373815"/>
            <a:ext cx="2749541" cy="249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7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74309" y="37764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교육</a:t>
            </a:r>
            <a:endParaRPr lang="ko-KR" altLang="en-US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97" y="2708919"/>
            <a:ext cx="997715" cy="105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2409" y="68578"/>
            <a:ext cx="3992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Brainstorming</a:t>
            </a:r>
            <a:endParaRPr lang="ko-KR" altLang="en-US" sz="4400" b="1" dirty="0"/>
          </a:p>
        </p:txBody>
      </p:sp>
      <p:sp>
        <p:nvSpPr>
          <p:cNvPr id="41" name="뺄셈 기호 40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62469" y="1548790"/>
            <a:ext cx="4849891" cy="460851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469" y="1580965"/>
            <a:ext cx="4849891" cy="45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74309" y="377648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교육</a:t>
            </a:r>
            <a:endParaRPr lang="ko-KR" alt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90809" y="33569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교육법</a:t>
            </a:r>
            <a:endParaRPr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06227" y="40370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인성</a:t>
            </a:r>
            <a:endParaRPr lang="ko-KR" alt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512875" y="53012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smtClean="0"/>
              <a:t>교육정보</a:t>
            </a:r>
            <a:endParaRPr lang="ko-KR" alt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566879" y="18448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입시위주</a:t>
            </a:r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679344" y="468507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 smtClean="0"/>
              <a:t>성교육</a:t>
            </a:r>
            <a:endParaRPr lang="ko-KR" alt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97" y="2708920"/>
            <a:ext cx="997715" cy="105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433663" y="368415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3200" b="1" dirty="0" smtClean="0"/>
              <a:t>성교육</a:t>
            </a:r>
            <a:endParaRPr lang="ko-KR" altLang="en-US" sz="3200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53795"/>
            <a:ext cx="1031295" cy="91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2409" y="68578"/>
            <a:ext cx="53916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Brainstorming</a:t>
            </a:r>
            <a:r>
              <a:rPr lang="en-US" altLang="ko-KR" sz="3200" b="1" dirty="0" smtClean="0"/>
              <a:t>(cont</a:t>
            </a:r>
            <a:r>
              <a:rPr lang="en-US" altLang="ko-KR" sz="3200" dirty="0" smtClean="0"/>
              <a:t>.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41" name="뺄셈 기호 40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49746" y="259684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smtClean="0"/>
              <a:t>문화교육</a:t>
            </a:r>
            <a:endParaRPr lang="ko-KR" altLang="en-US" sz="2000" b="1" dirty="0"/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2339752" y="2044879"/>
            <a:ext cx="1080120" cy="10960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405001" y="4331295"/>
            <a:ext cx="870855" cy="116996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924814" y="1988840"/>
            <a:ext cx="1231362" cy="120725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897536" y="4509120"/>
            <a:ext cx="1330648" cy="99214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3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080390" y="2071619"/>
            <a:ext cx="2888572" cy="445372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504" y="2094747"/>
            <a:ext cx="5760640" cy="443059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35" y="75682"/>
            <a:ext cx="2526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mtClean="0"/>
              <a:t>Empathy</a:t>
            </a:r>
            <a:endParaRPr lang="ko-KR" altLang="en-US" sz="44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504" y="2117561"/>
            <a:ext cx="5760640" cy="44077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393888">
            <a:off x="5308931" y="2868995"/>
            <a:ext cx="4431613" cy="2880820"/>
          </a:xfrm>
          <a:prstGeom prst="rect">
            <a:avLst/>
          </a:prstGeom>
        </p:spPr>
      </p:pic>
      <p:sp>
        <p:nvSpPr>
          <p:cNvPr id="21" name="갈매기형 수장 20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11760" y="265358"/>
            <a:ext cx="2302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(Interview)</a:t>
            </a:r>
            <a:endParaRPr lang="ko-KR" altLang="en-US" sz="3200" b="1" dirty="0"/>
          </a:p>
        </p:txBody>
      </p:sp>
      <p:sp>
        <p:nvSpPr>
          <p:cNvPr id="2" name="직사각형 1"/>
          <p:cNvSpPr/>
          <p:nvPr/>
        </p:nvSpPr>
        <p:spPr>
          <a:xfrm>
            <a:off x="611560" y="1340768"/>
            <a:ext cx="21547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/>
              <a:t>beginning</a:t>
            </a:r>
            <a:endParaRPr lang="ko-KR" altLang="en-US" sz="3200" b="1"/>
          </a:p>
        </p:txBody>
      </p:sp>
    </p:spTree>
    <p:extLst>
      <p:ext uri="{BB962C8B-B14F-4D97-AF65-F5344CB8AC3E}">
        <p14:creationId xmlns:p14="http://schemas.microsoft.com/office/powerpoint/2010/main" val="273518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1760" y="265358"/>
            <a:ext cx="2302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(Interview)</a:t>
            </a:r>
            <a:endParaRPr lang="ko-KR" alt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526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Empathy</a:t>
            </a:r>
            <a:endParaRPr lang="ko-KR" altLang="en-US" sz="4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3" y="1171564"/>
            <a:ext cx="2630122" cy="1328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21340"/>
            <a:ext cx="2675881" cy="27363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2499909"/>
            <a:ext cx="540665" cy="6592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196752"/>
            <a:ext cx="5238884" cy="55811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18235">
            <a:off x="4138818" y="3387158"/>
            <a:ext cx="4377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smtClean="0">
                <a:ln w="66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약물 범죄</a:t>
            </a:r>
            <a:r>
              <a:rPr lang="en-US" altLang="ko-KR" sz="7200" b="1" smtClean="0">
                <a:ln w="66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!</a:t>
            </a:r>
            <a:endParaRPr lang="ko-KR" altLang="en-US" sz="7200" b="1">
              <a:ln w="66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51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23528" y="1268760"/>
            <a:ext cx="8424936" cy="54006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5" y="75682"/>
            <a:ext cx="31951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Define</a:t>
            </a:r>
            <a:r>
              <a:rPr lang="en-US" altLang="ko-KR" sz="3200" b="1" dirty="0" smtClean="0"/>
              <a:t>(basis)</a:t>
            </a:r>
            <a:endParaRPr lang="ko-KR" altLang="en-US" sz="3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4621448" cy="8716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27" y="2393525"/>
            <a:ext cx="4082521" cy="7709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365104"/>
            <a:ext cx="3725766" cy="7389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353" y="2393525"/>
            <a:ext cx="3226562" cy="7709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992" y="1621301"/>
            <a:ext cx="1223114" cy="7521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3717032"/>
            <a:ext cx="3762635" cy="8709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675" y="5856440"/>
            <a:ext cx="4213699" cy="7571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8655" y="3573016"/>
            <a:ext cx="3597958" cy="121253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5512" y="4869160"/>
            <a:ext cx="2826728" cy="6610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436" y="4221088"/>
            <a:ext cx="1098988" cy="11995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552" y="5168103"/>
            <a:ext cx="2668057" cy="77929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576" y="3140968"/>
            <a:ext cx="4057469" cy="5369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78428" y="5417978"/>
            <a:ext cx="5534636" cy="123132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5"/>
          <a:srcRect l="-732" r="51961"/>
          <a:stretch/>
        </p:blipFill>
        <p:spPr>
          <a:xfrm>
            <a:off x="6485975" y="1693321"/>
            <a:ext cx="1647828" cy="36752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5"/>
          <a:srcRect l="48017"/>
          <a:stretch/>
        </p:blipFill>
        <p:spPr>
          <a:xfrm>
            <a:off x="6668137" y="1950586"/>
            <a:ext cx="1690553" cy="366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8428" y="5446918"/>
            <a:ext cx="5616624" cy="107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5" y="75682"/>
            <a:ext cx="31951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Define</a:t>
            </a:r>
            <a:r>
              <a:rPr lang="en-US" altLang="ko-KR" sz="3200" b="1" dirty="0" smtClean="0"/>
              <a:t>(basis)</a:t>
            </a:r>
            <a:endParaRPr lang="ko-KR" altLang="en-US" sz="3200" b="1" dirty="0"/>
          </a:p>
        </p:txBody>
      </p:sp>
      <p:sp>
        <p:nvSpPr>
          <p:cNvPr id="30" name="원형 29"/>
          <p:cNvSpPr/>
          <p:nvPr/>
        </p:nvSpPr>
        <p:spPr>
          <a:xfrm rot="12804054">
            <a:off x="7296919" y="1224549"/>
            <a:ext cx="1475561" cy="1475561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>
            <a:off x="387575" y="5238338"/>
            <a:ext cx="629376" cy="641642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28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1240" y="6062300"/>
            <a:ext cx="9220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</a:rPr>
              <a:t>2006</a:t>
            </a:r>
            <a:endParaRPr lang="ko-KR" altLang="en-US" sz="2500" b="1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87624" y="6062301"/>
            <a:ext cx="9220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2007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31373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2008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67944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2010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04048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2011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84168" y="6062301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2012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552" y="1772816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lt"/>
                <a:ea typeface="+mj-ea"/>
              </a:rPr>
              <a:t>약물 관련 성범죄 사건 수</a:t>
            </a:r>
            <a:endParaRPr lang="en-US" altLang="ko-KR" sz="2000" b="1" dirty="0" smtClean="0">
              <a:latin typeface="+mj-lt"/>
              <a:ea typeface="+mj-ea"/>
            </a:endParaRPr>
          </a:p>
          <a:p>
            <a:r>
              <a:rPr lang="en-US" altLang="ko-KR" sz="2000" b="1" dirty="0" smtClean="0">
                <a:latin typeface="+mj-lt"/>
                <a:ea typeface="+mj-ea"/>
              </a:rPr>
              <a:t>(2006~2012</a:t>
            </a:r>
            <a:r>
              <a:rPr lang="ko-KR" altLang="en-US" sz="2000" b="1" dirty="0" smtClean="0">
                <a:latin typeface="+mj-lt"/>
                <a:ea typeface="+mj-ea"/>
              </a:rPr>
              <a:t>년 국립과학수사연구원 의뢰 건수</a:t>
            </a:r>
            <a:r>
              <a:rPr lang="en-US" altLang="ko-KR" sz="2000" b="1" dirty="0" smtClean="0">
                <a:latin typeface="+mj-lt"/>
                <a:ea typeface="+mj-ea"/>
              </a:rPr>
              <a:t>)</a:t>
            </a:r>
            <a:endParaRPr lang="ko-KR" altLang="en-US" sz="2000" b="1" dirty="0">
              <a:latin typeface="+mj-lt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51639" y="5910371"/>
            <a:ext cx="2129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20</a:t>
            </a:r>
            <a:r>
              <a:rPr lang="ko-KR" altLang="en-US" sz="2400" b="1" dirty="0">
                <a:latin typeface="+mj-ea"/>
                <a:ea typeface="+mj-ea"/>
              </a:rPr>
              <a:t>세</a:t>
            </a:r>
            <a:r>
              <a:rPr lang="en-US" altLang="ko-KR" sz="2400" b="1" dirty="0" smtClean="0">
                <a:latin typeface="+mj-ea"/>
                <a:ea typeface="+mj-ea"/>
              </a:rPr>
              <a:t>~29</a:t>
            </a:r>
            <a:r>
              <a:rPr lang="ko-KR" altLang="en-US" sz="2400" b="1" dirty="0" smtClean="0">
                <a:latin typeface="+mj-ea"/>
                <a:ea typeface="+mj-ea"/>
              </a:rPr>
              <a:t>세</a:t>
            </a:r>
            <a:r>
              <a:rPr lang="en-US" altLang="ko-KR" sz="2400" b="1" dirty="0" smtClean="0">
                <a:latin typeface="+mj-ea"/>
                <a:ea typeface="+mj-ea"/>
              </a:rPr>
              <a:t/>
            </a:r>
            <a:br>
              <a:rPr lang="en-US" altLang="ko-KR" sz="2400" b="1" dirty="0" smtClean="0">
                <a:latin typeface="+mj-ea"/>
                <a:ea typeface="+mj-ea"/>
              </a:rPr>
            </a:br>
            <a:r>
              <a:rPr lang="en-US" altLang="ko-KR" sz="2400" b="1" dirty="0" smtClean="0">
                <a:latin typeface="+mj-ea"/>
                <a:ea typeface="+mj-ea"/>
              </a:rPr>
              <a:t>48%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7" name="원형 46"/>
          <p:cNvSpPr/>
          <p:nvPr/>
        </p:nvSpPr>
        <p:spPr>
          <a:xfrm>
            <a:off x="7319356" y="1224544"/>
            <a:ext cx="1475561" cy="1475561"/>
          </a:xfrm>
          <a:prstGeom prst="pie">
            <a:avLst>
              <a:gd name="adj1" fmla="val 3437700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36426" y="1625594"/>
            <a:ext cx="1441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유흥주점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/>
            </a:r>
            <a:br>
              <a:rPr lang="en-US" altLang="ko-KR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</a:br>
            <a:r>
              <a:rPr lang="en-US" altLang="ko-KR" sz="25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57%</a:t>
            </a:r>
            <a:endParaRPr lang="ko-KR" altLang="en-US" sz="25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1331640" y="5559977"/>
            <a:ext cx="631177" cy="320821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10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>
            <a:off x="2267744" y="4975132"/>
            <a:ext cx="629376" cy="904848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8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3222544" y="4223956"/>
            <a:ext cx="629376" cy="1656024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75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3" name="양쪽 모서리가 둥근 사각형 52"/>
          <p:cNvSpPr/>
          <p:nvPr/>
        </p:nvSpPr>
        <p:spPr>
          <a:xfrm>
            <a:off x="4211960" y="3708758"/>
            <a:ext cx="629376" cy="2168514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91</a:t>
            </a:r>
            <a:endParaRPr lang="ko-KR" altLang="en-US" sz="20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67477" y="6048290"/>
            <a:ext cx="9284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latin typeface="+mj-lt"/>
                <a:ea typeface="나눔바른펜" panose="020B0503000000000000" pitchFamily="50" charset="-127"/>
              </a:rPr>
              <a:t>2009</a:t>
            </a:r>
            <a:endParaRPr lang="ko-KR" altLang="en-US" sz="2500" b="1" dirty="0"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5" name="양쪽 모서리가 둥근 사각형 54"/>
          <p:cNvSpPr/>
          <p:nvPr/>
        </p:nvSpPr>
        <p:spPr>
          <a:xfrm>
            <a:off x="5167838" y="2984401"/>
            <a:ext cx="628298" cy="2896397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133</a:t>
            </a:r>
            <a:endParaRPr lang="ko-KR" altLang="en-US" sz="17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sp>
        <p:nvSpPr>
          <p:cNvPr id="56" name="양쪽 모서리가 둥근 사각형 55"/>
          <p:cNvSpPr/>
          <p:nvPr/>
        </p:nvSpPr>
        <p:spPr>
          <a:xfrm>
            <a:off x="6156176" y="2193637"/>
            <a:ext cx="628298" cy="3687162"/>
          </a:xfrm>
          <a:prstGeom prst="round2Same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smtClean="0">
                <a:solidFill>
                  <a:schemeClr val="bg1"/>
                </a:solidFill>
                <a:latin typeface="+mj-lt"/>
                <a:ea typeface="나눔바른펜" panose="020B0503000000000000" pitchFamily="50" charset="-127"/>
              </a:rPr>
              <a:t>180</a:t>
            </a:r>
            <a:endParaRPr lang="ko-KR" altLang="en-US" sz="1700" b="1" dirty="0">
              <a:solidFill>
                <a:schemeClr val="bg1"/>
              </a:solidFill>
              <a:latin typeface="+mj-lt"/>
              <a:ea typeface="나눔바른펜" panose="020B0503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675" y="2924944"/>
            <a:ext cx="1856896" cy="303499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4" y="1459869"/>
            <a:ext cx="732884" cy="31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772" y="1467991"/>
            <a:ext cx="1727076" cy="23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갈매기형 수장 57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79104" y="4797152"/>
            <a:ext cx="5544616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79104" y="2323728"/>
            <a:ext cx="6085184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79104" y="3933056"/>
            <a:ext cx="6445224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79104" y="3140968"/>
            <a:ext cx="26288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5" y="75682"/>
            <a:ext cx="30764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Define</a:t>
            </a:r>
            <a:r>
              <a:rPr lang="en-US" altLang="ko-KR" sz="3200" b="1" dirty="0" smtClean="0"/>
              <a:t>(POV)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61879" y="2276872"/>
            <a:ext cx="7021288" cy="3831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</a:rPr>
              <a:t>유흥주점에서 즉석만남을 한 </a:t>
            </a:r>
            <a:r>
              <a:rPr lang="en-US" altLang="ko-KR" sz="2700" dirty="0">
                <a:solidFill>
                  <a:schemeClr val="bg1"/>
                </a:solidFill>
              </a:rPr>
              <a:t>20</a:t>
            </a:r>
            <a:r>
              <a:rPr lang="ko-KR" altLang="en-US" sz="2700" dirty="0">
                <a:solidFill>
                  <a:schemeClr val="bg1"/>
                </a:solidFill>
              </a:rPr>
              <a:t>대 여성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은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700" dirty="0">
              <a:solidFill>
                <a:schemeClr val="bg1"/>
              </a:solidFill>
            </a:endParaRPr>
          </a:p>
          <a:p>
            <a:r>
              <a:rPr lang="ko-KR" altLang="en-US" sz="2700">
                <a:solidFill>
                  <a:schemeClr val="bg1"/>
                </a:solidFill>
              </a:rPr>
              <a:t>안전한 </a:t>
            </a:r>
            <a:r>
              <a:rPr lang="ko-KR" altLang="en-US" sz="2700" smtClean="0">
                <a:solidFill>
                  <a:schemeClr val="bg1"/>
                </a:solidFill>
              </a:rPr>
              <a:t>유흥문화 </a:t>
            </a:r>
            <a:r>
              <a:rPr lang="ko-KR" altLang="en-US" sz="2400" smtClean="0">
                <a:solidFill>
                  <a:schemeClr val="bg1">
                    <a:lumMod val="50000"/>
                  </a:schemeClr>
                </a:solidFill>
              </a:rPr>
              <a:t>를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원한다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2400" smtClean="0">
                <a:solidFill>
                  <a:schemeClr val="bg1">
                    <a:lumMod val="50000"/>
                  </a:schemeClr>
                </a:solidFill>
              </a:rPr>
              <a:t>왜냐하면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700" dirty="0">
              <a:solidFill>
                <a:schemeClr val="bg1"/>
              </a:solidFill>
            </a:endParaRPr>
          </a:p>
          <a:p>
            <a:r>
              <a:rPr lang="ko-KR" altLang="en-US" sz="2700" dirty="0">
                <a:solidFill>
                  <a:schemeClr val="bg1"/>
                </a:solidFill>
              </a:rPr>
              <a:t>약물을 악용한 성범죄가 빈번히 발생되고 </a:t>
            </a:r>
            <a:endParaRPr lang="en-US" altLang="ko-KR" sz="2700" dirty="0">
              <a:solidFill>
                <a:schemeClr val="bg1"/>
              </a:solidFill>
            </a:endParaRPr>
          </a:p>
          <a:p>
            <a:endParaRPr lang="en-US" altLang="ko-KR" sz="2700" dirty="0">
              <a:solidFill>
                <a:schemeClr val="bg1"/>
              </a:solidFill>
            </a:endParaRPr>
          </a:p>
          <a:p>
            <a:r>
              <a:rPr lang="ko-KR" altLang="en-US" sz="2700" dirty="0">
                <a:solidFill>
                  <a:schemeClr val="bg1"/>
                </a:solidFill>
              </a:rPr>
              <a:t>그 범죄의 잠재적 타겟이기 때문에  </a:t>
            </a:r>
            <a:endParaRPr lang="en-US" altLang="ko-KR" sz="2700" dirty="0">
              <a:solidFill>
                <a:schemeClr val="bg1"/>
              </a:solidFill>
            </a:endParaRPr>
          </a:p>
          <a:p>
            <a:endParaRPr lang="ko-KR" altLang="en-US" sz="2700" dirty="0">
              <a:solidFill>
                <a:schemeClr val="bg1"/>
              </a:solidFill>
            </a:endParaRPr>
          </a:p>
          <a:p>
            <a:endParaRPr lang="ko-KR" alt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202626" y="2276872"/>
            <a:ext cx="2449494" cy="216024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뺄셈 기호 22"/>
          <p:cNvSpPr/>
          <p:nvPr/>
        </p:nvSpPr>
        <p:spPr>
          <a:xfrm>
            <a:off x="-612576" y="811524"/>
            <a:ext cx="4439141" cy="360040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265358"/>
            <a:ext cx="244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(Freewheel)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3491" y="1340768"/>
            <a:ext cx="317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기존의 아이디어</a:t>
            </a:r>
            <a:endParaRPr lang="en-US" altLang="ko-KR" sz="3200" b="1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084169" y="2276872"/>
            <a:ext cx="2736303" cy="216024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5" y="75682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Ideation</a:t>
            </a:r>
            <a:endParaRPr lang="ko-KR" altLang="en-US" sz="4400" b="1" dirty="0"/>
          </a:p>
        </p:txBody>
      </p:sp>
      <p:sp>
        <p:nvSpPr>
          <p:cNvPr id="7" name="직사각형 6"/>
          <p:cNvSpPr/>
          <p:nvPr/>
        </p:nvSpPr>
        <p:spPr>
          <a:xfrm>
            <a:off x="322306" y="2276872"/>
            <a:ext cx="2449494" cy="216024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사진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0" y="2442592"/>
            <a:ext cx="19526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48880"/>
            <a:ext cx="263995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695" y="2363516"/>
            <a:ext cx="2296973" cy="2038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49542" y="5157883"/>
            <a:ext cx="5622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불안감을 가진 여성 </a:t>
            </a:r>
            <a:r>
              <a:rPr lang="en-US" altLang="ko-KR" sz="3200" b="1" dirty="0" smtClean="0"/>
              <a:t>+ </a:t>
            </a:r>
            <a:r>
              <a:rPr lang="ko-KR" altLang="en-US" sz="3200" b="1" dirty="0" smtClean="0"/>
              <a:t>어색함</a:t>
            </a:r>
            <a:endParaRPr lang="en-US" altLang="ko-KR" sz="3200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45668" y="5148481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문제점 </a:t>
            </a:r>
            <a:r>
              <a:rPr lang="en-US" altLang="ko-KR" sz="3200" b="1" dirty="0" smtClean="0"/>
              <a:t>:</a:t>
            </a:r>
            <a:endParaRPr lang="ko-KR" altLang="en-US" sz="3200" b="1" dirty="0"/>
          </a:p>
        </p:txBody>
      </p:sp>
      <p:sp>
        <p:nvSpPr>
          <p:cNvPr id="15" name="갈매기형 수장 14"/>
          <p:cNvSpPr/>
          <p:nvPr/>
        </p:nvSpPr>
        <p:spPr>
          <a:xfrm>
            <a:off x="334020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90004" y="1444301"/>
            <a:ext cx="205532" cy="40052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3112" y="486916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only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960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281</Words>
  <Application>Microsoft Office PowerPoint</Application>
  <PresentationFormat>화면 슬라이드 쇼(4:3)</PresentationFormat>
  <Paragraphs>144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50</vt:lpstr>
      <vt:lpstr>Yoon 윤고딕 520_TT</vt:lpstr>
      <vt:lpstr>나눔바른펜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김세준</dc:creator>
  <cp:lastModifiedBy>김세준</cp:lastModifiedBy>
  <cp:revision>121</cp:revision>
  <dcterms:created xsi:type="dcterms:W3CDTF">2017-08-22T05:56:36Z</dcterms:created>
  <dcterms:modified xsi:type="dcterms:W3CDTF">2017-08-25T15:48:41Z</dcterms:modified>
</cp:coreProperties>
</file>